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F4B9B53-99D0-47B8-8221-7413674AD80A}">
  <a:tblStyle styleId="{FF4B9B53-99D0-47B8-8221-7413674AD8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628eba4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628eba4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628eba4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628eba4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628eba4f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628eba4f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628eba4f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628eba4f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64beb9f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64beb9f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64beb9f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64beb9f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565e0a2e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565e0a2e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64beb9f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64beb9f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64beb9f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64beb9f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4beb9f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64beb9f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54d2915fc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54d2915f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64beb9f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64beb9f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64beb9f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64beb9f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64beb9f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164beb9f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565e0a2e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565e0a2e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64beb9f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64beb9f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565e0a2e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565e0a2e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565e0a2e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565e0a2e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64beb9f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164beb9f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565e0a2e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565e0a2e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565e0a2e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565e0a2e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54d2915f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54d2915f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628eba4f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628eba4f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554b8036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554b8036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56553f5b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56553f5b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64beb9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64beb9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570d671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570d671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565e0a2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565e0a2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628eba4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628eba4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Dsazz" TargetMode="External"/><Relationship Id="rId4" Type="http://schemas.openxmlformats.org/officeDocument/2006/relationships/hyperlink" Target="https://www.linkedin.com/in/stanislav-stepanenko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ev.mysql.com/doc/refman/5.1/en/query-cache-configuration.htm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76300" y="204050"/>
            <a:ext cx="8591400" cy="17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“Architecture and Performance Optimization for MySQL (part 1)”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76300" y="2175451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July, 2016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Stepanenko Stanislav , Ainstainer Software Development Teams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MySQL.svg.png"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625" y="1992625"/>
            <a:ext cx="6877374" cy="286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252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Особенности индексирования B-tree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978050"/>
            <a:ext cx="8668800" cy="3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Здесь всё просто. Каждая таблица InnoDB имеет кластерный ключ. Каждая. Без исключения.</a:t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Гораздо интереснее, какие поля для этого выбираются.</a:t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★"/>
            </a:pPr>
            <a:r>
              <a:rPr lang="en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Если в таблице задан PRIMARY KEY — это он</a:t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★"/>
            </a:pPr>
            <a:r>
              <a:rPr lang="en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Иначе, если в таблице есть UNIQUE (уникальные) индексы — это первый из них</a:t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★"/>
            </a:pPr>
            <a:r>
              <a:rPr lang="en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Иначе InnoDB самостоятельно создаёт скрытое поле с суррогатным ID размером в 6 байт</a:t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И не забывайте, что InnoDB во вторичных ключах хранит полный набор значений полей кластерного ключа в качестве ссылки на конечную строку в таблице. Чем больше первичный ключ, тем больше вторичные ключи.</a:t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000" y="3422263"/>
            <a:ext cx="739140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285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Особенности индексирования B-tree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978050"/>
            <a:ext cx="8668800" cy="3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B200"/>
                </a:solidFill>
                <a:latin typeface="Open Sans"/>
                <a:ea typeface="Open Sans"/>
                <a:cs typeface="Open Sans"/>
                <a:sym typeface="Open Sans"/>
              </a:rPr>
              <a:t>Можно:</a:t>
            </a:r>
            <a:endParaRPr b="1">
              <a:solidFill>
                <a:srgbClr val="00B2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★"/>
            </a:pPr>
            <a:r>
              <a:rPr lang="en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Поиск по полному значению</a:t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★"/>
            </a:pPr>
            <a:r>
              <a:rPr lang="en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Поиск по самому левому префиксу</a:t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★"/>
            </a:pPr>
            <a:r>
              <a:rPr lang="en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Поиск по префиксу столбца</a:t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★"/>
            </a:pPr>
            <a:r>
              <a:rPr lang="en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Поиск по диапазону значений</a:t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★"/>
            </a:pPr>
            <a:r>
              <a:rPr lang="en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Поиск по полному совпадению одной части и диапазону в другой части</a:t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★"/>
            </a:pPr>
            <a:r>
              <a:rPr lang="en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Запросы только по индексу</a:t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00"/>
                </a:solidFill>
                <a:latin typeface="Open Sans"/>
                <a:ea typeface="Open Sans"/>
                <a:cs typeface="Open Sans"/>
                <a:sym typeface="Open Sans"/>
              </a:rPr>
              <a:t>Нельзя:</a:t>
            </a:r>
            <a:endParaRPr b="1">
              <a:solidFill>
                <a:srgbClr val="99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★"/>
            </a:pPr>
            <a:r>
              <a:rPr lang="en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Поиск без использования левой части ключа</a:t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★"/>
            </a:pPr>
            <a:r>
              <a:rPr lang="en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Нельзя пропускать столбцы</a:t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285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КОГДА создавать индексы 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978050"/>
            <a:ext cx="8668800" cy="3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★"/>
            </a:pPr>
            <a:r>
              <a:rPr lang="en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Индексы следует создавать по мере обнаружения медленных запросов. В этом поможет slow log в MySQL. Запросы, которые выполняются более 1 секунды являются первыми кандидатами на оптимизацию.</a:t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★"/>
            </a:pPr>
            <a:r>
              <a:rPr lang="en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Начинайте создание индексов с самых частых запросов. Запрос, выполняющийся секунду, но 1000 раз в день наносит больше ущерба, чем 10-секундный запрос, который выполняется несколько раз в день.</a:t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★"/>
            </a:pPr>
            <a:r>
              <a:rPr lang="en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Не создавайте индексы на таблицах, число записей в которых меньше нескольких тысяч. Для таких размеров выигрыш от использования индекса будет почти незаметен.</a:t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★"/>
            </a:pPr>
            <a:r>
              <a:rPr lang="en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Не создавайте индексы заранее. Индексы должны устанавливаться исключительно под форму и тип нагрузки работающей системы.</a:t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163500" y="203150"/>
            <a:ext cx="866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Кандидаты для индексирования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978050"/>
            <a:ext cx="8668800" cy="3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775850"/>
            <a:ext cx="9144000" cy="397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163500" y="203150"/>
            <a:ext cx="866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978050"/>
            <a:ext cx="8668800" cy="3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00" y="91963"/>
            <a:ext cx="8817000" cy="4959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285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Чем больше индексов - тем дольше вставка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978050"/>
            <a:ext cx="8668800" cy="4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Время, необходимое для вставки строки определяется следующими факторами, где цифры указывают приблизительные пропорции: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5486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pen Sans"/>
              <a:buChar char="★"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Подключение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5486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pen Sans"/>
              <a:buChar char="★"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Отправка запроса к серверу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5486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pen Sans"/>
              <a:buChar char="★"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Разбор запроса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5486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pen Sans"/>
              <a:buChar char="★"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Вставка строки: (1 × размер строки)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5486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pen Sans"/>
              <a:buChar char="★"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Вставка индексов: (1 × количество индексов)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5486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pen Sans"/>
              <a:buChar char="★"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Закрытие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Если вы вставляете одновременно много строк из одного клиента, используйте INSERT с перечислением значений в списке для вставки нескольких строк одновременно. Это значительно быстрее (во много раз быстрее, в некоторых случаях), чем при использовании отдельных инструкций INSERT. Вы можете увеличить переменную bulk_insert_buffer_size (8мб) и сделать вставку данных еще быстрее.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475" y="1451025"/>
            <a:ext cx="3195250" cy="224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96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Как посмотреть какой индекс используется в запросе 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311700" y="978050"/>
            <a:ext cx="8668800" cy="3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00" y="592850"/>
            <a:ext cx="8742900" cy="43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5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EXPLAIN (Описание)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311700" y="560500"/>
            <a:ext cx="8668800" cy="45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sz="11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EXPLAIN – это один из самых мощных инструментов, предоставленных в ваше распоряжение для понимания MySQL-запросов и их оптимизации.</a:t>
            </a:r>
            <a:endParaRPr sz="11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b="1" lang="en"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Описание возвращаемых столбцов:</a:t>
            </a:r>
            <a:endParaRPr b="1" sz="14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sz="11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Id – порядковый номер для каждого SELECT’а внутри запроса (когда имеется несколько подзапросов)</a:t>
            </a:r>
            <a:endParaRPr sz="11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sz="11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Select_type – тип запроса SELECT. Возможные значения:</a:t>
            </a:r>
            <a:endParaRPr sz="11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swald"/>
              <a:buChar char="★"/>
            </a:pPr>
            <a:r>
              <a:rPr lang="en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SIMPLE — Простой запрос SELECT без подзапросов или UNION’ов</a:t>
            </a:r>
            <a:endParaRPr sz="1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swald"/>
              <a:buChar char="★"/>
            </a:pPr>
            <a:r>
              <a:rPr lang="en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PRIMARY – данный SELECT – самый внешний запрос в JOIN’е</a:t>
            </a:r>
            <a:endParaRPr sz="1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swald"/>
              <a:buChar char="★"/>
            </a:pPr>
            <a:r>
              <a:rPr lang="en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DERIVED – данный SELECT является частью подзапроса внутри FROM</a:t>
            </a:r>
            <a:endParaRPr sz="1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swald"/>
              <a:buChar char="★"/>
            </a:pPr>
            <a:r>
              <a:rPr lang="en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SUBQUERY – первый SELECT в подзапросе</a:t>
            </a:r>
            <a:endParaRPr sz="1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swald"/>
              <a:buChar char="★"/>
            </a:pPr>
            <a:r>
              <a:rPr lang="en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UNION RESULT – результат UNION’а</a:t>
            </a:r>
            <a:endParaRPr sz="1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sz="11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Table – таблица, к которой относится выводимая строка</a:t>
            </a:r>
            <a:endParaRPr sz="11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Possible_keys – показывает индексы, которые могут быть использованы для нахождения строк в таблице. На практике они могут использоваться, а могут и не использоваться. Фактически, этот столбец может сослужить добрую службу в деле оптимизации запросов, т.к значение NULL указывает на то, что не найдено ни одного подходящего индекса .</a:t>
            </a:r>
            <a:endParaRPr sz="11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Key– указывает на использованный индекс. Этот столбец может содержать индекс, не указанный в столбце possible_keys. В процессе соединения таблиц оптимизатор ищет наилучшие варианты и может найти ключи, которые не отображены в possible_keys, но являются более оптимальными для использования.</a:t>
            </a:r>
            <a:endParaRPr sz="11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Key_len – длина индекса, которую оптимизатор MySQL выбрал для использования. Например, значение key_len, равное 4, означает, что памяти требуется для хранения 4 знаков.</a:t>
            </a:r>
            <a:endParaRPr sz="11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27800"/>
            <a:ext cx="8590500" cy="98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11700" y="285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EXPLAIN (Описание)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311700" y="905525"/>
            <a:ext cx="8668800" cy="42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b="1" lang="en"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Описание возвращаемых столбцов:</a:t>
            </a:r>
            <a:endParaRPr b="1" sz="14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sz="11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Type — указывает на то, как MySQL связывает используемые таблицы. Это одно из наиболее полезных полей в выводе потому, что может сообщать об отсутствующих индексах или почему написанный запрос должен быть пересмотрен и переписан. </a:t>
            </a:r>
            <a:endParaRPr sz="11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sz="11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Возможные значения:</a:t>
            </a:r>
            <a:endParaRPr sz="11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Oswald"/>
              <a:buChar char="●"/>
            </a:pPr>
            <a:r>
              <a:rPr lang="en" sz="11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Const – таблица имеет только одну соответствующую строку, которая проиндексирована. Это наиболее быстрый тип соединения потому, что таблица читается только один раз и значение строки может восприниматься при дальнейших соединениях как константа.</a:t>
            </a:r>
            <a:endParaRPr sz="11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Oswald"/>
              <a:buChar char="●"/>
            </a:pPr>
            <a:r>
              <a:rPr lang="en" sz="11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Eq_ref – все части индекса используются для связывания. Используемые индексы: PRIMARY KEY или UNIQUE NOT NULL. Это еще один наилучший возможный тип связывания.</a:t>
            </a:r>
            <a:endParaRPr sz="11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Oswald"/>
              <a:buChar char="●"/>
            </a:pPr>
            <a:r>
              <a:rPr lang="en" sz="11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Ref – все соответствующие строки индексного столбца считываются для каждой комбинации строк из предыдущей таблицы. Этот тип соединения для индексированных столбцов выглядит как использование операторов = или &lt; = &gt;</a:t>
            </a:r>
            <a:endParaRPr sz="11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Oswald"/>
              <a:buChar char="●"/>
            </a:pPr>
            <a:r>
              <a:rPr lang="en" sz="11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Range – индекс, использованный для нахождения соответствующей строки в определенном диапазоне, обычно, когда ключевой столбец сравнивается с константой, используя операторы вроде: BETWEEN, IN, &gt;, &gt;=, etc.</a:t>
            </a:r>
            <a:endParaRPr sz="11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Oswald"/>
              <a:buChar char="●"/>
            </a:pPr>
            <a:r>
              <a:rPr lang="en" sz="11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Index – сканируется все дерево индексов для нахождения соответствующих строк.</a:t>
            </a:r>
            <a:endParaRPr sz="11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Oswald"/>
              <a:buChar char="●"/>
            </a:pPr>
            <a:r>
              <a:rPr lang="en" sz="11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All – Для нахождения соответствующих строк используются сканирование всей таблицы. Это наихудший тип соединения и обычно указывает на отсутствие подходящих индексов в таблице.</a:t>
            </a:r>
            <a:endParaRPr b="1" sz="14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Ref – указываются столбцы или константы, которые сравниваются с индексом, указанным в поле key. MySQL выберет либо значение константы для сравнения, либо само поле, основываясь на плане выполнения запроса.</a:t>
            </a:r>
            <a:endParaRPr sz="11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Rows – отображает число записей, обработанных для получения выходных данных. Это еще одно очень важное поле, которое дает повод оптимизировать запросы, особенно те, которые используют JOIN’ы и подзапросы.</a:t>
            </a:r>
            <a:endParaRPr sz="11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sz="11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Extra – содержит дополнительную информацию, относящуюся к плану выполнения запроса. Такие значения как “Using temporary”, “Using filesort” и т.д могут быть индикатором проблемного запроса. </a:t>
            </a:r>
            <a:endParaRPr sz="11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285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EXPLAIN ( WHERE 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311700" y="978050"/>
            <a:ext cx="8668800" cy="3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Есть составной индекс по полям KEY(first_name, last_name, birth_date). Какие запросы будут использовать этот индекс ?</a:t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swald"/>
              <a:buAutoNum type="arabicPeriod"/>
            </a:pPr>
            <a:r>
              <a:rPr lang="en" sz="1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SELECT * FROM user WHERE first_name LIKE ’Birdie’;</a:t>
            </a:r>
            <a:endParaRPr sz="1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swald"/>
              <a:buAutoNum type="arabicPeriod"/>
            </a:pPr>
            <a:r>
              <a:rPr lang="en" sz="1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SELECT * FROM user WHERE last_name LIKE ’Doe’;</a:t>
            </a:r>
            <a:endParaRPr sz="1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swald"/>
              <a:buAutoNum type="arabicPeriod"/>
            </a:pPr>
            <a:r>
              <a:rPr lang="en" sz="1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SELECT * FROM user </a:t>
            </a:r>
            <a:endParaRPr sz="1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WHERE last_name LIKE ’Doe’ AND birth_date=’2016-07-26’;</a:t>
            </a:r>
            <a:endParaRPr sz="1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swald"/>
              <a:buAutoNum type="arabicPeriod"/>
            </a:pPr>
            <a:r>
              <a:rPr lang="en" sz="1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SELECT * FROM user WHERE birth_date=’2016-07-26’ </a:t>
            </a:r>
            <a:endParaRPr sz="1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AND last_name LIKE ’Doe’ AND first_name LIKE ’Birdie’;</a:t>
            </a:r>
            <a:endParaRPr sz="1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swald"/>
              <a:buAutoNum type="arabicPeriod"/>
            </a:pPr>
            <a:r>
              <a:rPr lang="en" sz="1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SELECT * FROM user WHERE </a:t>
            </a:r>
            <a:endParaRPr sz="1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Last_name LIKE ’Doe’ AND first_name LIKE ’%Birdie’;</a:t>
            </a:r>
            <a:endParaRPr sz="1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swald"/>
              <a:buAutoNum type="arabicPeriod"/>
            </a:pPr>
            <a:r>
              <a:rPr lang="en" sz="1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SELECT * FROM user WHERE </a:t>
            </a:r>
            <a:endParaRPr sz="1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First_name LIKE ’Birdie%’ AND last_name LIKE ’Doe’; </a:t>
            </a:r>
            <a:endParaRPr sz="1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475" y="1536475"/>
            <a:ext cx="3053124" cy="3053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 txBox="1"/>
          <p:nvPr>
            <p:ph idx="1" type="body"/>
          </p:nvPr>
        </p:nvSpPr>
        <p:spPr>
          <a:xfrm>
            <a:off x="311700" y="4709750"/>
            <a:ext cx="8668800" cy="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ANSWER - 1, 4, 6</a:t>
            </a:r>
            <a:endParaRPr sz="1500">
              <a:solidFill>
                <a:srgbClr val="6AA8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847225" y="482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Stepanenko Stanislav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PHP Developer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847225" y="1606550"/>
            <a:ext cx="7923300" cy="29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https://github.com/Dsazz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https://www.linkedin.com/in/stanislav-stepanenko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dsazztazz@gmail.com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311700" y="4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EXPLAIN ( ORDER BY </a:t>
            </a:r>
            <a:r>
              <a:rPr lang="en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использует индекс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184" name="Google Shape;184;p32"/>
          <p:cNvGraphicFramePr/>
          <p:nvPr/>
        </p:nvGraphicFramePr>
        <p:xfrm>
          <a:off x="230475" y="55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{FF4B9B53-99D0-47B8-8221-7413674AD80A}</a:tableStyleId>
              </a:tblPr>
              <a:tblGrid>
                <a:gridCol w="3072150"/>
                <a:gridCol w="5683500"/>
              </a:tblGrid>
              <a:tr h="47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SELECT * FROM t1  WHERE key_part1 = constant </a:t>
                      </a:r>
                      <a:endParaRPr sz="11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ORDER BY key_part2;</a:t>
                      </a:r>
                      <a:endParaRPr sz="11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72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SELECT * FROM t1 </a:t>
                      </a:r>
                      <a:endParaRPr sz="11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ORDER BY key_part1 DESC, key_part2 DESC;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SELECT * FROM t1 WHERE key_part1 = constant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ORDER BY key_part1 DESC, key_part2 DESC;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SELECT * FROM t1 WHERE key_part1 &gt; constant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ORDER BY key_part1 ASC;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SELECT * FROM t1 WHERE key_part1 &lt; constant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ORDER BY key_part1 DESC;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SELECT * FROM t1 WHERE key_part1 &lt; constant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ORDER BY key_part1 DESC;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SELECT * FROM t1 WHERE key_part1 &lt; constant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ORDER BY key_part1 DESC;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475" y="556625"/>
            <a:ext cx="5665650" cy="7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0475" y="1773450"/>
            <a:ext cx="5665649" cy="7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311700" y="4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EXPLAIN ( ORDER BY </a:t>
            </a:r>
            <a:r>
              <a:rPr lang="en">
                <a:solidFill>
                  <a:srgbClr val="CC0000"/>
                </a:solidFill>
                <a:latin typeface="Oswald"/>
                <a:ea typeface="Oswald"/>
                <a:cs typeface="Oswald"/>
                <a:sym typeface="Oswald"/>
              </a:rPr>
              <a:t>не использует индекс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 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192" name="Google Shape;192;p33"/>
          <p:cNvGraphicFramePr/>
          <p:nvPr/>
        </p:nvGraphicFramePr>
        <p:xfrm>
          <a:off x="194175" y="77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{FF4B9B53-99D0-47B8-8221-7413674AD80A}</a:tableStyleId>
              </a:tblPr>
              <a:tblGrid>
                <a:gridCol w="3072150"/>
                <a:gridCol w="5683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SELECT * FROM t1 ORDER BY key1, key2;</a:t>
                      </a:r>
                      <a:endParaRPr sz="11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SELECT * FROM t1 </a:t>
                      </a:r>
                      <a:endParaRPr sz="11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ORDER BY key_part1 DESC, key_part2 ASC;</a:t>
                      </a:r>
                      <a:endParaRPr sz="11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04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SELECT * FROM t1 WHERE key2=constant </a:t>
                      </a:r>
                      <a:endParaRPr sz="11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ORDER BY key1;</a:t>
                      </a:r>
                      <a:endParaRPr sz="11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SELECT * FROM t1 ORDER BY ABS(key);</a:t>
                      </a:r>
                      <a:br>
                        <a:rPr lang="en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</a:br>
                      <a:r>
                        <a:rPr lang="en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SELECT * FROM t1 ORDER BY -key;</a:t>
                      </a:r>
                      <a:endParaRPr sz="11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3" name="Google Shape;193;p33"/>
          <p:cNvSpPr txBox="1"/>
          <p:nvPr/>
        </p:nvSpPr>
        <p:spPr>
          <a:xfrm>
            <a:off x="211025" y="3224575"/>
            <a:ext cx="8711100" cy="17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❖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Используемый индекс таблицы имеет такой тип, который не обеспечивает сортированного хранения строк (как индекс HASH в таблицах HEAP).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❖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Столбцы индекса могут содержать значения NULL, и используется ORDER BY ... DESC. Это объясняется тем, что в SQL значения NULL всегда сортируются в первую очередь, независимо от того, используется DESC или нет.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825" y="1830225"/>
            <a:ext cx="5715000" cy="6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00" y="4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EXPLAIN ( GROUP BY </a:t>
            </a:r>
            <a:r>
              <a:rPr lang="en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совет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 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200" name="Google Shape;200;p34"/>
          <p:cNvGraphicFramePr/>
          <p:nvPr/>
        </p:nvGraphicFramePr>
        <p:xfrm>
          <a:off x="194175" y="105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{FF4B9B53-99D0-47B8-8221-7413674AD80A}</a:tableStyleId>
              </a:tblPr>
              <a:tblGrid>
                <a:gridCol w="3072150"/>
                <a:gridCol w="5683500"/>
              </a:tblGrid>
              <a:tr h="78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SELECT a, COUNT(*) FROM bar GROUP BY a;</a:t>
                      </a:r>
                      <a:endParaRPr sz="11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794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SELECT a, COUNT(*) FROM bar </a:t>
                      </a:r>
                      <a:endParaRPr sz="11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GROUP BY a ORDER BY NULL;</a:t>
                      </a:r>
                      <a:endParaRPr sz="11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1" name="Google Shape;201;p34"/>
          <p:cNvSpPr txBox="1"/>
          <p:nvPr/>
        </p:nvSpPr>
        <p:spPr>
          <a:xfrm>
            <a:off x="188750" y="614600"/>
            <a:ext cx="87111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Как известно MySQL автоматически сортирует поля, которые находятся в GROUP BY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700" y="1044600"/>
            <a:ext cx="6217124" cy="16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6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Оптимизируйте доступ к данным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311700" y="549450"/>
            <a:ext cx="8668800" cy="3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rPr>
              <a:t>Обращайте внимание:</a:t>
            </a:r>
            <a:endParaRPr sz="1400">
              <a:solidFill>
                <a:srgbClr val="6AA84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Open Sans"/>
              <a:buChar char="★"/>
            </a:pPr>
            <a:r>
              <a:rPr lang="en" sz="1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Не извлекает ли приложение больше данных, чем нужно</a:t>
            </a:r>
            <a:endParaRPr sz="14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Open Sans"/>
              <a:buChar char="★"/>
            </a:pPr>
            <a:r>
              <a:rPr lang="en" sz="1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Не анализирует ли сервер MySQL больше строк, чем это необходимо</a:t>
            </a:r>
            <a:endParaRPr sz="14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C4125"/>
                </a:solidFill>
                <a:latin typeface="Open Sans"/>
                <a:ea typeface="Open Sans"/>
                <a:cs typeface="Open Sans"/>
                <a:sym typeface="Open Sans"/>
              </a:rPr>
              <a:t>Типичные ошибки:</a:t>
            </a:r>
            <a:endParaRPr sz="1400">
              <a:solidFill>
                <a:srgbClr val="CC41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Open Sans"/>
              <a:buChar char="★"/>
            </a:pPr>
            <a:r>
              <a:rPr lang="en" sz="1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Выборка ненужных строк</a:t>
            </a:r>
            <a:endParaRPr sz="14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Open Sans"/>
              <a:buChar char="★"/>
            </a:pPr>
            <a:r>
              <a:rPr lang="en" sz="1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Выборка всех столбцов из соединения нескольких таблиц</a:t>
            </a:r>
            <a:endParaRPr sz="14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Open Sans"/>
              <a:buChar char="★"/>
            </a:pPr>
            <a:r>
              <a:rPr lang="en" sz="1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Выборка всех столбцов</a:t>
            </a:r>
            <a:endParaRPr sz="14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Покрывающие индексы</a:t>
            </a:r>
            <a:endParaRPr sz="14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Open Sans"/>
              <a:buChar char="★"/>
            </a:pPr>
            <a:r>
              <a:rPr lang="en" sz="1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Если индекс содержит все необходимые запросу столбцы, то MySQL может воспользоваться им, вообще не читая данные таблицы. </a:t>
            </a:r>
            <a:endParaRPr sz="14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00" y="3369650"/>
            <a:ext cx="8328525" cy="17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300" y="353750"/>
            <a:ext cx="4210201" cy="28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311700" y="6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Оптимизируйте доступ к данным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311700" y="549450"/>
            <a:ext cx="8668800" cy="3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Oswald"/>
              <a:buChar char="❖"/>
            </a:pPr>
            <a:r>
              <a:rPr lang="en"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Использование подходящих типов данных, меньше лучше. Быстрее. Занимают меньше места на диске, в памяти, в кэше процессора.</a:t>
            </a:r>
            <a:endParaRPr sz="14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Oswald"/>
              <a:buChar char="❖"/>
            </a:pPr>
            <a:r>
              <a:rPr lang="en"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Возраст это tinyint, а не varchar</a:t>
            </a:r>
            <a:endParaRPr sz="14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Oswald"/>
              <a:buChar char="❖"/>
            </a:pPr>
            <a:r>
              <a:rPr lang="en"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Сравнение целых чисел дешевле сравнения символов.</a:t>
            </a:r>
            <a:endParaRPr sz="14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Oswald"/>
              <a:buChar char="❖"/>
            </a:pPr>
            <a:r>
              <a:rPr lang="en"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Избегайте Null, лучше стараться использовать Not Null. Усложняются индексы, </a:t>
            </a:r>
            <a:endParaRPr sz="14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статистика индексов.</a:t>
            </a:r>
            <a:endParaRPr sz="14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Oswald"/>
              <a:buChar char="❖"/>
            </a:pPr>
            <a:r>
              <a:rPr lang="en"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DATETIME vs TIMESTAMP – можно хранить один и тот же тип данных.</a:t>
            </a:r>
            <a:endParaRPr sz="14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TIMESTAMP – вдвое меньше места, позволяет работать с часовыми поясами.</a:t>
            </a:r>
            <a:endParaRPr sz="14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Oswald"/>
              <a:buChar char="❖"/>
            </a:pPr>
            <a:r>
              <a:rPr lang="en"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VARCHAR – переменная длинна. Столько места сколько необходимо. (V&lt;255)? +1 : +2 (байта)</a:t>
            </a:r>
            <a:endParaRPr sz="14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Oswald"/>
              <a:buChar char="❖"/>
            </a:pPr>
            <a:r>
              <a:rPr lang="en"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CHAR – полезен при коротких записях. md5(). Фикс длинны - не подвержена фрагментации</a:t>
            </a:r>
            <a:endParaRPr sz="14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Oswald"/>
              <a:buChar char="❖"/>
            </a:pPr>
            <a:r>
              <a:rPr lang="en"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VARCHAR(1), CHAR(1) – (Y,N) – 2 байта и 1 байт соответственно  - в однобайтовой кодировке канеш.</a:t>
            </a:r>
            <a:endParaRPr sz="14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Oswald"/>
              <a:buChar char="❖"/>
            </a:pPr>
            <a:r>
              <a:rPr lang="en"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ENUM – каждое значение = целое число. В действительности хранятся целые числа, а не строки.</a:t>
            </a:r>
            <a:endParaRPr sz="14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Oswald"/>
              <a:buChar char="❖"/>
            </a:pPr>
            <a:r>
              <a:rPr lang="en"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IP – не строка, а 32-битное беззнаковое число. Точки лишь для удобства.</a:t>
            </a:r>
            <a:endParaRPr sz="14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IP - VARCHAR ? Храним как беззнаковое целое число. (INET_ATON() и INET_NTOA())</a:t>
            </a:r>
            <a:endParaRPr sz="14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Особенности кеш запросов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311700" y="978050"/>
            <a:ext cx="8668800" cy="3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Работа кеш запросов не зависти от выбранного движка. Обрабатывает только похожие запросы. Байт в байт. 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200"/>
              <a:buFont typeface="Oswald"/>
              <a:buChar char="★"/>
            </a:pPr>
            <a:r>
              <a:rPr b="1" lang="en" sz="1200">
                <a:solidFill>
                  <a:srgbClr val="CC4125"/>
                </a:solidFill>
                <a:latin typeface="Oswald"/>
                <a:ea typeface="Oswald"/>
                <a:cs typeface="Oswald"/>
                <a:sym typeface="Oswald"/>
              </a:rPr>
              <a:t>SELECT * from и SELECT * FROM – разные запросы</a:t>
            </a:r>
            <a:endParaRPr b="1" sz="1200">
              <a:solidFill>
                <a:srgbClr val="CC412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pen Sans"/>
              <a:buAutoNum type="arabicPeriod" startAt="2"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Подзапросы не кэшируются отдельно.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pen Sans"/>
              <a:buAutoNum type="arabicPeriod" startAt="2"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MySQL не кеширует запросы, результаты которых могут измениться. Например, запросы в которых используются функции, относящиеся к текущему времени (NOW(), CURDATE() и др.), к текущему соединению (CURRENT_USER(), CONNECTION_ID() и др.), в которых есть использование пользовательских функций, хранимых процедур.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200"/>
              <a:buFont typeface="Oswald"/>
              <a:buChar char="★"/>
            </a:pPr>
            <a:r>
              <a:rPr b="1" lang="en" sz="1200">
                <a:solidFill>
                  <a:srgbClr val="CC4125"/>
                </a:solidFill>
                <a:latin typeface="Oswald"/>
                <a:ea typeface="Oswald"/>
                <a:cs typeface="Oswald"/>
                <a:sym typeface="Oswald"/>
              </a:rPr>
              <a:t>SELECT * FROM table WHERE create_date &gt; NOW() — INTERVAL 1 DAY</a:t>
            </a:r>
            <a:endParaRPr b="1" sz="1200">
              <a:solidFill>
                <a:srgbClr val="CC412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200"/>
              <a:buFont typeface="Oswald"/>
              <a:buChar char="★"/>
            </a:pPr>
            <a:r>
              <a:rPr b="1" lang="en" sz="1200">
                <a:solidFill>
                  <a:srgbClr val="93C47D"/>
                </a:solidFill>
                <a:latin typeface="Oswald"/>
                <a:ea typeface="Oswald"/>
                <a:cs typeface="Oswald"/>
                <a:sym typeface="Oswald"/>
              </a:rPr>
              <a:t>SELECT * FROM table WHERE create_date &gt; '2016-07-26' — INTERVAL 1 DAY</a:t>
            </a:r>
            <a:endParaRPr b="1" sz="1200">
              <a:solidFill>
                <a:srgbClr val="93C47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pen Sans"/>
              <a:buAutoNum type="arabicPeriod" startAt="4"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Если в любой из таблиц, выборка из которой есть в кеше, происходят изменения (вставка или изменение строк), то MySQL удаляет из кеша такие выборки. Такой подход ускоряет работу MySQL, но может быть неэффективным для систем с большим количеством запросов на изменение таблиц.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Char char="★"/>
            </a:pPr>
            <a:r>
              <a:rPr lang="en"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UPDATE posts SET view_count = view_count+1 WHERE id=10;</a:t>
            </a:r>
            <a:endParaRPr sz="12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Влияние конфигурации на производительность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38"/>
          <p:cNvSpPr txBox="1"/>
          <p:nvPr>
            <p:ph idx="1" type="body"/>
          </p:nvPr>
        </p:nvSpPr>
        <p:spPr>
          <a:xfrm>
            <a:off x="311700" y="978050"/>
            <a:ext cx="8668800" cy="3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pen Sans"/>
              <a:buChar char="❖"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Настройки по умолчанию – </a:t>
            </a:r>
            <a:r>
              <a:rPr lang="en" sz="1200">
                <a:solidFill>
                  <a:srgbClr val="CC4125"/>
                </a:solidFill>
                <a:latin typeface="Open Sans"/>
                <a:ea typeface="Open Sans"/>
                <a:cs typeface="Open Sans"/>
                <a:sym typeface="Open Sans"/>
              </a:rPr>
              <a:t>ЗЛО</a:t>
            </a:r>
            <a:endParaRPr sz="1200">
              <a:solidFill>
                <a:srgbClr val="CC41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pen Sans"/>
              <a:buChar char="❖"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Использование памяти лучше чем использование диска.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pen Sans"/>
              <a:buChar char="❖"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Не пытайтесь тюнить все, для большинства приложений нужно изменить всего несколько параметров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pen Sans"/>
              <a:buChar char="❖"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Никогда не делайте изменения сначала на продакшне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pen Sans"/>
              <a:buChar char="❖"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Делайте одно изменение за одно время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pen Sans"/>
              <a:buChar char="❖"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Пробуйте каждое изменение отдельно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Влияние конфигурации на производительность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" name="Google Shape;234;p39"/>
          <p:cNvSpPr txBox="1"/>
          <p:nvPr>
            <p:ph idx="1" type="body"/>
          </p:nvPr>
        </p:nvSpPr>
        <p:spPr>
          <a:xfrm>
            <a:off x="311700" y="865325"/>
            <a:ext cx="8668800" cy="40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Буферы</a:t>
            </a:r>
            <a:endParaRPr b="1" sz="14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Основными параметрами являются key_buffer_size (буфер для работы с ключами и индексами) и sort_buffer (буфер для сортировки).</a:t>
            </a:r>
            <a:endParaRPr sz="11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pen Sans"/>
              <a:buChar char="★"/>
            </a:pPr>
            <a:r>
              <a:rPr lang="en" sz="11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key_buffer_size = 64M</a:t>
            </a:r>
            <a:endParaRPr sz="11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pen Sans"/>
              <a:buChar char="★"/>
            </a:pPr>
            <a:r>
              <a:rPr lang="en" sz="11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sort_buffer_size = 32M</a:t>
            </a:r>
            <a:endParaRPr sz="11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При наличии 16Гб памяти и более, рекомендуется увеличить key_buffer_size до 128M-256M. Если Вы не используете MyISAM таблицы, рекомендуется установить размерkey_buffer_size в 32Мб для хранения индексов временных таблиц.</a:t>
            </a:r>
            <a:endParaRPr sz="11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Кэши</a:t>
            </a:r>
            <a:endParaRPr b="1" sz="14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Кэш запросов указывается в опции query_cache_size, ограничение на кэшируемый элемент в query_cache_limit, кэш открытых таблиц в table_cache.</a:t>
            </a:r>
            <a:endParaRPr sz="11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pen Sans"/>
              <a:buChar char="★"/>
            </a:pPr>
            <a:r>
              <a:rPr lang="en" sz="11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table_cache = 1024</a:t>
            </a:r>
            <a:endParaRPr sz="11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pen Sans"/>
              <a:buChar char="★"/>
            </a:pPr>
            <a:r>
              <a:rPr lang="en" sz="11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query_cache_limit = 2M</a:t>
            </a:r>
            <a:endParaRPr sz="11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pen Sans"/>
              <a:buChar char="★"/>
            </a:pPr>
            <a:r>
              <a:rPr lang="en" sz="11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query_cache_size = 128M</a:t>
            </a:r>
            <a:endParaRPr sz="11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pen Sans"/>
              <a:buChar char="★"/>
            </a:pPr>
            <a:r>
              <a:rPr lang="en" sz="11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thread_cache_size = 8</a:t>
            </a:r>
            <a:endParaRPr sz="11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Будьте внимательны при установке завышенного значения query_cache_size, т.к. это может привести к </a:t>
            </a:r>
            <a:r>
              <a:rPr lang="en" sz="1100" u="sng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ожиданию блокировок</a:t>
            </a:r>
            <a:r>
              <a:rPr lang="en" sz="11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 (Be careful not to set the size of the cache too large. Due to the need for threads to lock the cache during updates, you may see lock contention issues with a very large cache). Не рекомендуется устанавливать значение больше 256M.</a:t>
            </a:r>
            <a:endParaRPr sz="11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Параметр thread_cache_size указывает количество тредов (threads), уходящих в кеш при отключении клиента. При новом подключении тред не создается, а берется из кеша, что позволяет экономить ресурсы при больших нагрузках. При наличии 16Гб памяти и более рекомендуем увеличить thread_cache_size до 16, table_cache в диапазон 2048-4096,query_cache_size до 256M.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Оптимизация настроек MySQL с помощью Mysqltuner</a:t>
            </a:r>
            <a:endParaRPr b="1" sz="1450">
              <a:solidFill>
                <a:srgbClr val="000000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p40"/>
          <p:cNvSpPr txBox="1"/>
          <p:nvPr>
            <p:ph idx="1" type="body"/>
          </p:nvPr>
        </p:nvSpPr>
        <p:spPr>
          <a:xfrm>
            <a:off x="311700" y="865325"/>
            <a:ext cx="8668800" cy="3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Mysqltuner — это perl-скрипт, который анализирует статистику работы Mysql и выдает свои рекомендации по оптимизации настроек Mysql сервера.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1" name="Google Shape;2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00" y="1402950"/>
            <a:ext cx="6672826" cy="35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Литература по оптимизации MySQL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7" name="Google Shape;2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401" y="865325"/>
            <a:ext cx="6195201" cy="450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363" y="1733550"/>
            <a:ext cx="5000625" cy="3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НЕ будем рассматривать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073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★"/>
            </a:pPr>
            <a:r>
              <a:rPr lang="en">
                <a:solidFill>
                  <a:srgbClr val="FFFFFF"/>
                </a:solidFill>
              </a:rPr>
              <a:t>Масштабирование </a:t>
            </a: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(Scaling)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★"/>
            </a:pPr>
            <a:r>
              <a:rPr lang="en">
                <a:solidFill>
                  <a:srgbClr val="FFFFFF"/>
                </a:solidFill>
              </a:rPr>
              <a:t>Движки</a:t>
            </a: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(Data engines)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★"/>
            </a:pPr>
            <a:r>
              <a:rPr lang="en">
                <a:solidFill>
                  <a:srgbClr val="FFFFFF"/>
                </a:solidFill>
              </a:rPr>
              <a:t>Партиционирование</a:t>
            </a: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(Partitioning)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★"/>
            </a:pPr>
            <a:r>
              <a:rPr lang="en">
                <a:solidFill>
                  <a:srgbClr val="FFFFFF"/>
                </a:solidFill>
              </a:rPr>
              <a:t>Шардинг</a:t>
            </a: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(Sharding)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★"/>
            </a:pPr>
            <a:r>
              <a:rPr lang="en">
                <a:solidFill>
                  <a:srgbClr val="FFFFFF"/>
                </a:solidFill>
              </a:rPr>
              <a:t>Репликации</a:t>
            </a: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(Replications)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230"/>
            <a:ext cx="9144000" cy="509179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THE END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sel-22.jpg"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875" y="0"/>
            <a:ext cx="70331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О чем будем говорить 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073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Описание архитектуры MySQL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Основы индексирования InnoDB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Выбор оптимальных типов данных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Оптимизация запросов к БД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Базовые настройки MySQL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90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Архитектура MySQL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4306175" y="705888"/>
            <a:ext cx="4674300" cy="3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00"/>
              <a:buFont typeface="Open Sans"/>
              <a:buChar char="★"/>
            </a:pPr>
            <a:r>
              <a:rPr lang="en" sz="10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Первый блок – клиенты, которые обращаются к серверу через функции соответствующего коннектора.</a:t>
            </a:r>
            <a:endParaRPr sz="1000">
              <a:solidFill>
                <a:srgbClr val="EFEFE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00"/>
              <a:buFont typeface="Open Sans"/>
              <a:buChar char="★"/>
            </a:pPr>
            <a:r>
              <a:rPr lang="en" sz="10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Клиенты попадают на блок управления подключениями, где происходит запуск процесса авторизации и исполнения. Каждый клиент работает в своем независимом потоке.</a:t>
            </a:r>
            <a:endParaRPr sz="1000">
              <a:solidFill>
                <a:srgbClr val="EFEFE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Open Sans"/>
              <a:buChar char="★"/>
            </a:pPr>
            <a:r>
              <a:rPr lang="en" sz="1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С управления подключениями запрос попадает на основной конвейер, который состоит их трех частей – анализатор, препроцессор и оптимизатор. Собственно, эта часть и превращает полученный SQL-запрос в выборку данных:</a:t>
            </a:r>
            <a:endParaRPr sz="10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Open Sans"/>
              <a:buChar char="➔"/>
            </a:pPr>
            <a:r>
              <a:rPr lang="en" sz="1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Анализатор проверяет синтаксис запроса;</a:t>
            </a:r>
            <a:endParaRPr sz="10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Open Sans"/>
              <a:buChar char="➔"/>
            </a:pPr>
            <a:r>
              <a:rPr lang="en" sz="1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Препроцессор анализирует правильность использования данных (Попытка обращения к несуществующим полям, запись в NOT NULL -&gt; NULL);</a:t>
            </a:r>
            <a:endParaRPr sz="10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Open Sans"/>
              <a:buChar char="➔"/>
            </a:pPr>
            <a:r>
              <a:rPr lang="en" sz="1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Оптимизатор - создает план выполнения запроса.</a:t>
            </a:r>
            <a:endParaRPr sz="10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Open Sans"/>
              <a:buChar char="➔"/>
            </a:pPr>
            <a:r>
              <a:rPr lang="en" sz="1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Исполнитель обращается по полученному плану непосредственно за данными в хранилище, передает ответ клиенту через интерфейс и, при необходимости, меняет в кэше обновления (либо сам результат, либо обнуляет, если был запрос на обновления)</a:t>
            </a:r>
            <a:r>
              <a:rPr lang="en" sz="1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0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79" y="662750"/>
            <a:ext cx="4146696" cy="43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90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Проблемы при использовании MySQL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705900"/>
            <a:ext cx="8520600" cy="3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Проблемы при использовании MySQL можно разделить на следующие три группы: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Неиспользование или неправильное использование индексов.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Неправильная структура БД.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Неправильные\неоптимальные SQL запросы.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90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Индексы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705900"/>
            <a:ext cx="8668800" cy="3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Индекс (англ. index) — объект базы данных, создаваемый с целью повышения производительности поиска данных. Таблицы в базе данных могут иметь большое количество строк, которые хранятся в произвольном порядке, и их поиск по заданному критерию путём последовательного просмотра таблицы строка за строкой может занимать много времени. Индекс формируется из значений одного или нескольких столбцов таблицы и указателей на соответствующие строки таблицы и, таким образом, позволяет искать строки, удовлетворяющие критерию поиска. Ускорение работы с использованием индексов достигается в первую очередь за счёт того, что индекс имеет структуру, оптимизированную под поиск — например, сбалансированного дерева.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124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Кластерный индекс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978050"/>
            <a:ext cx="8668800" cy="3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33250"/>
            <a:ext cx="8668800" cy="4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105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Некластерный индекс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978050"/>
            <a:ext cx="8668800" cy="3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22900"/>
            <a:ext cx="8668801" cy="438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6450" y="705900"/>
            <a:ext cx="4286250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